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84" r:id="rId3"/>
    <p:sldId id="285" r:id="rId4"/>
    <p:sldId id="269" r:id="rId5"/>
    <p:sldId id="261" r:id="rId6"/>
    <p:sldId id="262" r:id="rId7"/>
    <p:sldId id="263" r:id="rId8"/>
    <p:sldId id="266" r:id="rId9"/>
    <p:sldId id="270" r:id="rId10"/>
    <p:sldId id="264" r:id="rId11"/>
    <p:sldId id="265" r:id="rId12"/>
    <p:sldId id="271" r:id="rId13"/>
    <p:sldId id="272" r:id="rId14"/>
    <p:sldId id="267" r:id="rId15"/>
    <p:sldId id="268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D77AC-56F0-4523-BD4A-FD976E21D5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95BA4-14CB-4C71-BF28-69FB24CC2A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65BE2-D818-4556-AFCA-191B969DC7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2226A-43F8-43F5-A264-915518B0B4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594E6-F22D-447A-AC5C-87CF7380B5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690BB-2AE7-4829-9946-745E64B619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2636D-A47A-4D09-BD23-4652134CAD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D0BF1-5184-47E3-8CA1-E35CF114B6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C127F-5CDD-448B-8E9D-EDDB88DA6A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261B8-68EB-4A47-BD5B-F04E7D40C9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5C0F2-44A4-4C79-A11D-3FE50CDACE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35E31C9-4C3B-4B01-B4FB-619E06E6D53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3810000"/>
            <a:ext cx="7772400" cy="19050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WRIGHT STUFF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3" name="Picture 5" descr="gli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06400"/>
            <a:ext cx="4191000" cy="325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FLIGHT THEORY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Newton’s 3 laws of Motion</a:t>
            </a:r>
          </a:p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	Inertia</a:t>
            </a:r>
          </a:p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	F=ma</a:t>
            </a:r>
          </a:p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	Action=Reaction</a:t>
            </a:r>
          </a:p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Bernoulli’s Law of fluid flow  (1730’s)</a:t>
            </a:r>
            <a:endParaRPr lang="en-US" b="1">
              <a:solidFill>
                <a:schemeClr val="accent2"/>
              </a:solidFill>
              <a:latin typeface="Comic Sans MS" pitchFamily="66" charset="0"/>
            </a:endParaRPr>
          </a:p>
          <a:p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	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K= ½ mv</a:t>
            </a:r>
            <a:r>
              <a:rPr lang="en-US" baseline="3000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 + PV + mgh</a:t>
            </a:r>
          </a:p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	K= ½ </a:t>
            </a:r>
            <a:r>
              <a:rPr lang="en-US">
                <a:solidFill>
                  <a:schemeClr val="accent2"/>
                </a:solidFill>
                <a:latin typeface="Symbol" pitchFamily="18" charset="2"/>
              </a:rPr>
              <a:t>r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v</a:t>
            </a:r>
            <a:r>
              <a:rPr lang="en-US" baseline="3000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 + P + </a:t>
            </a:r>
            <a:r>
              <a:rPr lang="en-US">
                <a:solidFill>
                  <a:schemeClr val="accent2"/>
                </a:solidFill>
                <a:latin typeface="Symbol" pitchFamily="18" charset="2"/>
              </a:rPr>
              <a:t>r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gh          </a:t>
            </a:r>
            <a:r>
              <a:rPr lang="en-US">
                <a:solidFill>
                  <a:schemeClr val="accent2"/>
                </a:solidFill>
                <a:latin typeface="Symbol" pitchFamily="18" charset="2"/>
              </a:rPr>
              <a:t>r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= density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K=</a:t>
            </a:r>
            <a:r>
              <a:rPr lang="en-US">
                <a:solidFill>
                  <a:schemeClr val="accent2"/>
                </a:solidFill>
                <a:latin typeface="Symbol" pitchFamily="18" charset="2"/>
              </a:rPr>
              <a:t>1/2r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v</a:t>
            </a:r>
            <a:r>
              <a:rPr lang="en-US" baseline="3000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 + P + </a:t>
            </a:r>
            <a:r>
              <a:rPr lang="en-US">
                <a:solidFill>
                  <a:schemeClr val="accent2"/>
                </a:solidFill>
                <a:latin typeface="Symbol" pitchFamily="18" charset="2"/>
              </a:rPr>
              <a:t>r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gh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828800"/>
            <a:ext cx="8229600" cy="2765425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ANGLE OF INCIDENCE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989" name="Picture 5" descr="DI6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760538"/>
            <a:ext cx="7924800" cy="4189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ANGLE OF ATTACK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3013" name="Picture 5" descr="foil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371600"/>
            <a:ext cx="5410200" cy="5172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DIHEDRALS</a:t>
            </a:r>
          </a:p>
        </p:txBody>
      </p:sp>
      <p:pic>
        <p:nvPicPr>
          <p:cNvPr id="3789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106488"/>
            <a:ext cx="8001000" cy="49879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WHY DIHEDRALS?</a:t>
            </a:r>
          </a:p>
        </p:txBody>
      </p:sp>
      <p:pic>
        <p:nvPicPr>
          <p:cNvPr id="3891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155700"/>
            <a:ext cx="7543800" cy="5359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WING VORTEX</a:t>
            </a:r>
          </a:p>
        </p:txBody>
      </p:sp>
      <p:sp>
        <p:nvSpPr>
          <p:cNvPr id="44043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4045" name="Picture 13" descr="dtcwinvs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022475"/>
            <a:ext cx="6172200" cy="366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SOLUTION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229600" cy="4525963"/>
          </a:xfrm>
        </p:spPr>
        <p:txBody>
          <a:bodyPr/>
          <a:lstStyle/>
          <a:p>
            <a:endParaRPr lang="en-US"/>
          </a:p>
        </p:txBody>
      </p:sp>
      <p:pic>
        <p:nvPicPr>
          <p:cNvPr id="49157" name="Picture 5" descr="Embraer190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752600"/>
            <a:ext cx="7086600" cy="4568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GLIDER TAIL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0181" name="Picture 5" descr="Card%20Glider%2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371600"/>
            <a:ext cx="6324600" cy="492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TAIL FUNCTION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HORIZONTAL STABILIZER-CONTROL PITCH- NOSE UP/NOSE DOWN</a:t>
            </a:r>
          </a:p>
          <a:p>
            <a:endParaRPr lang="en-US">
              <a:solidFill>
                <a:schemeClr val="accent2"/>
              </a:solidFill>
              <a:latin typeface="Comic Sans MS" pitchFamily="66" charset="0"/>
            </a:endParaRPr>
          </a:p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VERTICAL STABILIZER- CONTROL YAW- LEFT/RIGHT</a:t>
            </a:r>
          </a:p>
          <a:p>
            <a:endParaRPr lang="en-US">
              <a:solidFill>
                <a:schemeClr val="accent2"/>
              </a:solidFill>
              <a:latin typeface="Comic Sans MS" pitchFamily="66" charset="0"/>
            </a:endParaRPr>
          </a:p>
          <a:p>
            <a:endParaRPr lang="en-US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AGENDA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INTRODUCTION</a:t>
            </a:r>
          </a:p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AIRCRAFT TERMINOLOGY</a:t>
            </a:r>
          </a:p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THEORY OF FLIGHT</a:t>
            </a:r>
          </a:p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GLIDER DETAILS</a:t>
            </a:r>
          </a:p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HINTS</a:t>
            </a:r>
          </a:p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EXTRA--STARTING PLANS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STABILIZER SIZES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OUTDOORS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-</a:t>
            </a:r>
          </a:p>
          <a:p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HORIZONTAL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-1/5 AREA OF WING</a:t>
            </a:r>
          </a:p>
          <a:p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VERTICAL-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1/3 TO 1/2 OF HORIZONTAL</a:t>
            </a:r>
          </a:p>
          <a:p>
            <a:pPr lvl="1">
              <a:buFontTx/>
              <a:buNone/>
            </a:pPr>
            <a:endParaRPr lang="en-US" sz="2400" b="1">
              <a:solidFill>
                <a:schemeClr val="accent2"/>
              </a:solidFill>
              <a:latin typeface="Comic Sans MS" pitchFamily="66" charset="0"/>
            </a:endParaRPr>
          </a:p>
          <a:p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INDOORS-</a:t>
            </a:r>
          </a:p>
          <a:p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HORIZONTAL-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1/6 TO 1/8 WING AREA</a:t>
            </a:r>
          </a:p>
          <a:p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VERTICAL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- 1/3 TO ½  OF HORIZONTAL</a:t>
            </a:r>
          </a:p>
          <a:p>
            <a:pPr lvl="4">
              <a:buFontTx/>
              <a:buNone/>
            </a:pPr>
            <a:r>
              <a:rPr lang="en-US" sz="1800">
                <a:solidFill>
                  <a:schemeClr val="accent2"/>
                </a:solidFill>
                <a:latin typeface="Comic Sans MS" pitchFamily="66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HINTS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NO SQUARE EDGES.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STABILIZERS SMALL BUT NOT TO THE POINT OF INSTABILITY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CENTER OF GRAVITY OF FINISHED GLIDER IS 1/3 TO ½  FROM THE FRONT EDGE OF THE WING.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TAPERED BOOM.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OUTDOORS USE GLIDERS HEAVIER THAN 10 GRAMS.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MORE HINTS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FUSELAGE LENGTH EQUAL TO OR SLIGHTLY LONGER THAN WINGSPAN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WING LOADING RATIO=          GLIDER WEIGHT/WING AREA  LOWER IS BETTER.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GLIDE RATIO= DIST./SINK RATE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CIRCULAR FLIGHT PATTERN 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USE ‘TOOLS’ and ‘JIGS AND FIXTURES’ FOR DIHEDRALS,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FLIGHT PATH</a:t>
            </a:r>
          </a:p>
        </p:txBody>
      </p:sp>
      <p:pic>
        <p:nvPicPr>
          <p:cNvPr id="58371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  <a:latin typeface="Comic Sans MS" pitchFamily="66" charset="0"/>
              </a:rPr>
              <a:t>TROUBLE SHOOTING</a:t>
            </a:r>
          </a:p>
        </p:txBody>
      </p:sp>
      <p:pic>
        <p:nvPicPr>
          <p:cNvPr id="59395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  <a:latin typeface="Comic Sans MS" pitchFamily="66" charset="0"/>
              </a:rPr>
              <a:t>MORE TS</a:t>
            </a:r>
          </a:p>
        </p:txBody>
      </p:sp>
      <p:pic>
        <p:nvPicPr>
          <p:cNvPr id="60419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ADDRESS</a:t>
            </a:r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David Braunstein</a:t>
            </a:r>
          </a:p>
          <a:p>
            <a:pPr algn="ctr"/>
            <a:endParaRPr lang="en-US">
              <a:solidFill>
                <a:schemeClr val="accent2"/>
              </a:solidFill>
              <a:latin typeface="Comic Sans MS" pitchFamily="66" charset="0"/>
            </a:endParaRPr>
          </a:p>
          <a:p>
            <a:pPr algn="ctr"/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dbraunst@csulb.edu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accent2"/>
                </a:solidFill>
                <a:latin typeface="Comic Sans MS" pitchFamily="66" charset="0"/>
              </a:rPr>
              <a:t>DAVE BRAUNSTEIN</a:t>
            </a:r>
            <a:br>
              <a:rPr lang="en-US" sz="4000">
                <a:solidFill>
                  <a:schemeClr val="accent2"/>
                </a:solidFill>
                <a:latin typeface="Comic Sans MS" pitchFamily="66" charset="0"/>
              </a:rPr>
            </a:br>
            <a:endParaRPr lang="en-US" sz="40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ACADEMIC COORDINATOR—MESA CSULB</a:t>
            </a:r>
          </a:p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35 YRS CHEM. ENG. R&amp;D </a:t>
            </a:r>
          </a:p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12 YRS CHEM/MESA LBUSD</a:t>
            </a:r>
          </a:p>
          <a:p>
            <a:pPr>
              <a:buFontTx/>
              <a:buNone/>
            </a:pPr>
            <a:endParaRPr lang="en-US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OBJECTIVE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TO DESIGN AND CONSTRUCT A BALSAWOOD GLIDER THAT WILL HAVE THE LONGEST FLIGHT TIME WHEN LAUNCHED FROM A HAND HELD CATAPULT.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MATERIALS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BALSAWOOD.</a:t>
            </a:r>
          </a:p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GLUE – ANY TYPE.                       </a:t>
            </a:r>
          </a:p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MODELING CLAY.</a:t>
            </a:r>
          </a:p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PAINT, STICKERS, INK, AND MARKERS MAY BE USED FOR DECO OR ID.</a:t>
            </a:r>
          </a:p>
          <a:p>
            <a:endParaRPr lang="en-US">
              <a:solidFill>
                <a:schemeClr val="accent2"/>
              </a:solidFill>
              <a:latin typeface="Comic Sans MS" pitchFamily="66" charset="0"/>
            </a:endParaRPr>
          </a:p>
          <a:p>
            <a:endParaRPr lang="en-US">
              <a:solidFill>
                <a:schemeClr val="accent2"/>
              </a:solidFill>
              <a:latin typeface="Comic Sans MS" pitchFamily="66" charset="0"/>
            </a:endParaRPr>
          </a:p>
        </p:txBody>
      </p:sp>
      <p:pic>
        <p:nvPicPr>
          <p:cNvPr id="13317" name="Picture 5" descr="balsawo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219200"/>
            <a:ext cx="2057400" cy="21145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RULES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NO READY MADE KITS.</a:t>
            </a:r>
            <a:endParaRPr lang="en-US" b="1"/>
          </a:p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GLIDER WITH CLAY BALLAST </a:t>
            </a:r>
          </a:p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1:1 DRAWING WITH </a:t>
            </a:r>
            <a:r>
              <a:rPr lang="en-US" i="1">
                <a:solidFill>
                  <a:schemeClr val="accent2"/>
                </a:solidFill>
                <a:latin typeface="Comic Sans MS" pitchFamily="66" charset="0"/>
              </a:rPr>
              <a:t>ISOMETRIC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 AND PLAN VIEWS- CAD AND HAND DRAWN PERMITTED</a:t>
            </a:r>
          </a:p>
          <a:p>
            <a:endParaRPr lang="en-US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RULES- (CONT’D)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NOSE HOOK FOR LAUNCHING  A MUST.</a:t>
            </a:r>
          </a:p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CATAPAULT WILL BE PROVIDED </a:t>
            </a:r>
          </a:p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LAUNCH RELEASE Ht=6 ft. max</a:t>
            </a:r>
          </a:p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3 LAUNCHES- 2 BEST COUNTED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4 FORCES OF FLIGHT</a:t>
            </a:r>
          </a:p>
        </p:txBody>
      </p:sp>
      <p:pic>
        <p:nvPicPr>
          <p:cNvPr id="3686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576388"/>
            <a:ext cx="8229600" cy="33909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AXIS OF ROTATION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endParaRPr lang="en-US"/>
          </a:p>
        </p:txBody>
      </p:sp>
      <p:pic>
        <p:nvPicPr>
          <p:cNvPr id="40965" name="Picture 5" descr="axi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182688"/>
            <a:ext cx="5257800" cy="5246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</TotalTime>
  <Words>301</Words>
  <Application>Microsoft Office PowerPoint</Application>
  <PresentationFormat>On-screen Show (4:3)</PresentationFormat>
  <Paragraphs>78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Comic Sans MS</vt:lpstr>
      <vt:lpstr>Symbol</vt:lpstr>
      <vt:lpstr>Default Design</vt:lpstr>
      <vt:lpstr>WRIGHT STUFF</vt:lpstr>
      <vt:lpstr>AGENDA</vt:lpstr>
      <vt:lpstr>DAVE BRAUNSTEIN </vt:lpstr>
      <vt:lpstr>OBJECTIVE</vt:lpstr>
      <vt:lpstr>MATERIALS</vt:lpstr>
      <vt:lpstr>RULES</vt:lpstr>
      <vt:lpstr>RULES- (CONT’D)</vt:lpstr>
      <vt:lpstr>4 FORCES OF FLIGHT</vt:lpstr>
      <vt:lpstr>AXIS OF ROTATION</vt:lpstr>
      <vt:lpstr>FLIGHT THEORY</vt:lpstr>
      <vt:lpstr>K=1/2rv2 + P + rgh</vt:lpstr>
      <vt:lpstr>ANGLE OF INCIDENCE</vt:lpstr>
      <vt:lpstr>ANGLE OF ATTACK</vt:lpstr>
      <vt:lpstr>DIHEDRALS</vt:lpstr>
      <vt:lpstr>WHY DIHEDRALS?</vt:lpstr>
      <vt:lpstr>WING VORTEX</vt:lpstr>
      <vt:lpstr>SOLUTION</vt:lpstr>
      <vt:lpstr>GLIDER TAIL</vt:lpstr>
      <vt:lpstr>TAIL FUNCTION</vt:lpstr>
      <vt:lpstr>STABILIZER SIZES</vt:lpstr>
      <vt:lpstr>HINTS</vt:lpstr>
      <vt:lpstr>MORE HINTS</vt:lpstr>
      <vt:lpstr>FLIGHT PATH</vt:lpstr>
      <vt:lpstr>TROUBLE SHOOTING</vt:lpstr>
      <vt:lpstr>MORE TS</vt:lpstr>
      <vt:lpstr>ADDRESS</vt:lpstr>
    </vt:vector>
  </TitlesOfParts>
  <Company>CSULB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WRIGHT STUFF</dc:title>
  <dc:creator>dbraunstein</dc:creator>
  <cp:lastModifiedBy>User</cp:lastModifiedBy>
  <cp:revision>21</cp:revision>
  <dcterms:created xsi:type="dcterms:W3CDTF">2006-02-02T18:07:54Z</dcterms:created>
  <dcterms:modified xsi:type="dcterms:W3CDTF">2014-10-28T14:34:25Z</dcterms:modified>
</cp:coreProperties>
</file>